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4" r:id="rId8"/>
    <p:sldId id="265" r:id="rId9"/>
    <p:sldId id="266" r:id="rId10"/>
    <p:sldId id="270" r:id="rId11"/>
    <p:sldId id="269" r:id="rId12"/>
    <p:sldId id="271" r:id="rId13"/>
    <p:sldId id="272" r:id="rId14"/>
    <p:sldId id="283" r:id="rId15"/>
    <p:sldId id="284" r:id="rId16"/>
    <p:sldId id="279" r:id="rId17"/>
    <p:sldId id="268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82" r:id="rId26"/>
    <p:sldId id="281" r:id="rId27"/>
    <p:sldId id="286" r:id="rId28"/>
    <p:sldId id="287" r:id="rId29"/>
    <p:sldId id="288" r:id="rId30"/>
    <p:sldId id="289" r:id="rId31"/>
    <p:sldId id="291" r:id="rId32"/>
    <p:sldId id="294" r:id="rId33"/>
    <p:sldId id="295" r:id="rId34"/>
    <p:sldId id="296" r:id="rId35"/>
    <p:sldId id="298" r:id="rId36"/>
    <p:sldId id="299" r:id="rId37"/>
    <p:sldId id="297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41" r:id="rId47"/>
    <p:sldId id="308" r:id="rId48"/>
    <p:sldId id="326" r:id="rId49"/>
    <p:sldId id="309" r:id="rId50"/>
    <p:sldId id="310" r:id="rId51"/>
    <p:sldId id="320" r:id="rId52"/>
    <p:sldId id="314" r:id="rId53"/>
    <p:sldId id="311" r:id="rId54"/>
    <p:sldId id="343" r:id="rId55"/>
    <p:sldId id="293" r:id="rId56"/>
    <p:sldId id="290" r:id="rId57"/>
    <p:sldId id="313" r:id="rId58"/>
    <p:sldId id="315" r:id="rId59"/>
    <p:sldId id="316" r:id="rId60"/>
    <p:sldId id="321" r:id="rId61"/>
    <p:sldId id="318" r:id="rId62"/>
    <p:sldId id="317" r:id="rId63"/>
    <p:sldId id="319" r:id="rId64"/>
    <p:sldId id="322" r:id="rId65"/>
    <p:sldId id="323" r:id="rId66"/>
    <p:sldId id="324" r:id="rId67"/>
    <p:sldId id="325" r:id="rId68"/>
    <p:sldId id="327" r:id="rId69"/>
    <p:sldId id="329" r:id="rId70"/>
    <p:sldId id="330" r:id="rId71"/>
    <p:sldId id="331" r:id="rId72"/>
    <p:sldId id="332" r:id="rId73"/>
    <p:sldId id="333" r:id="rId74"/>
    <p:sldId id="334" r:id="rId75"/>
    <p:sldId id="336" r:id="rId76"/>
    <p:sldId id="337" r:id="rId77"/>
    <p:sldId id="338" r:id="rId78"/>
    <p:sldId id="339" r:id="rId79"/>
    <p:sldId id="340" r:id="rId80"/>
    <p:sldId id="312" r:id="rId81"/>
    <p:sldId id="344" r:id="rId82"/>
    <p:sldId id="26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F60"/>
    <a:srgbClr val="FF9933"/>
    <a:srgbClr val="D15C05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-96" y="-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993221"/>
            <a:ext cx="9144000" cy="2549750"/>
          </a:xfrm>
        </p:spPr>
        <p:txBody>
          <a:bodyPr anchor="b"/>
          <a:lstStyle>
            <a:lvl1pPr algn="ctr">
              <a:defRPr sz="60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4673600"/>
            <a:ext cx="9144000" cy="145505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9" y="397328"/>
            <a:ext cx="3155396" cy="6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0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9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6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86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7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3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F91D57-7EAE-4147-B3AE-A2C56AC8B01F}" type="datetimeFigureOut">
              <a:rPr lang="en-US" smtClean="0"/>
              <a:t>6/25/16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42D5B1-65C8-4F54-AFAD-7D6C59159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1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5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1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3663"/>
            <a:ext cx="9144000" cy="3094037"/>
          </a:xfrm>
        </p:spPr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991" y="2866232"/>
            <a:ext cx="542601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askideas.com/media/36/Funny-Meme-Sorry-You-Cant-Sleep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7" y="188912"/>
            <a:ext cx="5953125" cy="63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6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Reality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03800" y="1808559"/>
            <a:ext cx="2184400" cy="3668712"/>
          </a:xfrm>
          <a:prstGeom prst="roundRect">
            <a:avLst>
              <a:gd name="adj" fmla="val 73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83200" y="2044700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8599" y="2371725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3745" y="2878286"/>
            <a:ext cx="1922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Authentication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Crash Reporting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Push Notifications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Web Hosting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etc.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2842417"/>
            <a:ext cx="1687513" cy="1687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, female, person, user, woman, you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75" y="2907858"/>
            <a:ext cx="1637945" cy="16379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vatar, business, costume, male, man, office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91" y="4373445"/>
            <a:ext cx="1686758" cy="16669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vatar, boy, child, kid, male, user, you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905716"/>
            <a:ext cx="1640087" cy="16400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vatar, male, man, mature, old, perso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992" y="1421364"/>
            <a:ext cx="1697571" cy="16975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03800" y="1808559"/>
            <a:ext cx="2184400" cy="3668712"/>
          </a:xfrm>
          <a:prstGeom prst="roundRect">
            <a:avLst>
              <a:gd name="adj" fmla="val 73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83200" y="2044700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8599" y="2371725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3745" y="2878286"/>
            <a:ext cx="1922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Authentication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Crash Reporting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Push Notifications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Web Hosting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etc.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2842417"/>
            <a:ext cx="1687513" cy="1687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, female, person, user, woman, you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75" y="2907858"/>
            <a:ext cx="1637945" cy="16379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7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2842417"/>
            <a:ext cx="1687513" cy="1687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, female, person, user, woman, you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75" y="2907858"/>
            <a:ext cx="1637945" cy="16379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68" y="2109788"/>
            <a:ext cx="7157264" cy="36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2842417"/>
            <a:ext cx="1687513" cy="1687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, female, person, user, woman, you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75" y="2907858"/>
            <a:ext cx="1637945" cy="16379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68" y="2109788"/>
            <a:ext cx="7157264" cy="3668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2728" y="3036241"/>
            <a:ext cx="943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REST?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70614" y="3036241"/>
            <a:ext cx="943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442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2842417"/>
            <a:ext cx="1687513" cy="1687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, female, person, user, woman, you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75" y="2907858"/>
            <a:ext cx="1637945" cy="16379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68" y="2109788"/>
            <a:ext cx="7157264" cy="3668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9525" y="3128080"/>
            <a:ext cx="152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Android SDK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29930" y="31280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iOS SDK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4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Firebase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Compact team: You don’t need to hire Backend engineers</a:t>
            </a:r>
          </a:p>
          <a:p>
            <a:r>
              <a:rPr lang="en-US" sz="2400" dirty="0" smtClean="0"/>
              <a:t>Fast iteration</a:t>
            </a:r>
          </a:p>
          <a:p>
            <a:r>
              <a:rPr lang="en-US" sz="2400" dirty="0" smtClean="0"/>
              <a:t>Scalable</a:t>
            </a:r>
          </a:p>
          <a:p>
            <a:r>
              <a:rPr lang="en-US" sz="2400" dirty="0" smtClean="0"/>
              <a:t>Your team can sleep at night 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07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05099"/>
            <a:ext cx="10515600" cy="3471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 smtClean="0"/>
              <a:t>Realtime</a:t>
            </a:r>
            <a:r>
              <a:rPr lang="en-US" sz="4800" dirty="0" smtClean="0"/>
              <a:t> Database</a:t>
            </a:r>
          </a:p>
          <a:p>
            <a:pPr marL="0" indent="0" algn="ctr">
              <a:buNone/>
            </a:pPr>
            <a:r>
              <a:rPr lang="en-US" sz="4800" dirty="0" smtClean="0"/>
              <a:t>Authentication</a:t>
            </a:r>
          </a:p>
          <a:p>
            <a:pPr marL="0" indent="0" algn="ctr">
              <a:buNone/>
            </a:pPr>
            <a:r>
              <a:rPr lang="en-US" sz="4800" dirty="0" smtClean="0"/>
              <a:t>Hosting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920750"/>
            <a:ext cx="5829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2882"/>
            <a:ext cx="9144000" cy="2549750"/>
          </a:xfrm>
        </p:spPr>
        <p:txBody>
          <a:bodyPr/>
          <a:lstStyle/>
          <a:p>
            <a:r>
              <a:rPr lang="en-US" dirty="0" smtClean="0"/>
              <a:t>Here comes the new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968500"/>
            <a:ext cx="83248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436095"/>
              </p:ext>
            </p:extLst>
          </p:nvPr>
        </p:nvGraphicFramePr>
        <p:xfrm>
          <a:off x="1841500" y="1016000"/>
          <a:ext cx="8559800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82600" y="358230"/>
            <a:ext cx="4318000" cy="1800770"/>
            <a:chOff x="482600" y="358230"/>
            <a:chExt cx="4318000" cy="1800770"/>
          </a:xfrm>
        </p:grpSpPr>
        <p:sp>
          <p:nvSpPr>
            <p:cNvPr id="12" name="TextBox 11"/>
            <p:cNvSpPr txBox="1"/>
            <p:nvPr/>
          </p:nvSpPr>
          <p:spPr>
            <a:xfrm>
              <a:off x="635000" y="358230"/>
              <a:ext cx="1746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75000"/>
                    </a:schemeClr>
                  </a:solidFill>
                </a:rPr>
                <a:t>DEVELOP</a:t>
              </a:r>
              <a:endParaRPr lang="en-US" sz="3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82600" y="1016000"/>
              <a:ext cx="309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1400" y="1016000"/>
              <a:ext cx="121920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594600" y="742435"/>
            <a:ext cx="4114800" cy="1670565"/>
            <a:chOff x="7594600" y="742435"/>
            <a:chExt cx="4114800" cy="1670565"/>
          </a:xfrm>
        </p:grpSpPr>
        <p:sp>
          <p:nvSpPr>
            <p:cNvPr id="21" name="TextBox 20"/>
            <p:cNvSpPr txBox="1"/>
            <p:nvPr/>
          </p:nvSpPr>
          <p:spPr>
            <a:xfrm>
              <a:off x="9313616" y="742435"/>
              <a:ext cx="1316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GROW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8610600" y="1384300"/>
              <a:ext cx="3098800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594600" y="1384300"/>
              <a:ext cx="1006090" cy="102870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7086600" y="4857571"/>
            <a:ext cx="4201186" cy="612100"/>
            <a:chOff x="7086600" y="4857571"/>
            <a:chExt cx="4201186" cy="612100"/>
          </a:xfrm>
        </p:grpSpPr>
        <p:sp>
          <p:nvSpPr>
            <p:cNvPr id="27" name="TextBox 26"/>
            <p:cNvSpPr txBox="1"/>
            <p:nvPr/>
          </p:nvSpPr>
          <p:spPr>
            <a:xfrm>
              <a:off x="9313616" y="4857571"/>
              <a:ext cx="11302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9933"/>
                  </a:solidFill>
                </a:rPr>
                <a:t>EARN</a:t>
              </a:r>
              <a:endParaRPr lang="en-US" sz="32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188986" y="5469671"/>
              <a:ext cx="3098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4868001"/>
              <a:ext cx="1102386" cy="60167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5000" y="1187390"/>
            <a:ext cx="281307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Backend Services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Realtime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Database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Authentication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Hosting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Messaging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Remote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App Quality Services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Lab for Android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Crash Reporting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13616" y="1537018"/>
            <a:ext cx="21852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15C05"/>
                </a:solidFill>
              </a:rPr>
              <a:t>Acquisition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Links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Invites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AdWords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D15C05"/>
                </a:solidFill>
              </a:rPr>
              <a:t>Re-Engagement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 Indexing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13616" y="5592947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33"/>
                </a:solidFill>
              </a:rPr>
              <a:t>In-app Ads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AdMob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0" y="2730500"/>
            <a:ext cx="806450" cy="80645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68080" y="3569308"/>
            <a:ext cx="130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05F60"/>
                </a:solidFill>
              </a:rPr>
              <a:t>Analytics</a:t>
            </a:r>
            <a:endParaRPr lang="en-US" sz="2400" dirty="0">
              <a:solidFill>
                <a:srgbClr val="605F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1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1161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>
                <a:solidFill>
                  <a:schemeClr val="bg1"/>
                </a:solidFill>
              </a:rPr>
              <a:t>#</a:t>
            </a:r>
            <a:r>
              <a:rPr lang="en-US" sz="13800" dirty="0" err="1" smtClean="0">
                <a:solidFill>
                  <a:schemeClr val="bg1"/>
                </a:solidFill>
              </a:rPr>
              <a:t>GeekAlert</a:t>
            </a:r>
            <a:endParaRPr 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read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91" y="1825625"/>
            <a:ext cx="9624017" cy="39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Firebase: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3" y="1690688"/>
            <a:ext cx="11818374" cy="6001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Strongly Integrated with Android Studio 2.2</a:t>
            </a:r>
          </a:p>
          <a:p>
            <a:r>
              <a:rPr lang="en-US" dirty="0" smtClean="0"/>
              <a:t>You can integrate Firebase with your app with just few clicks !</a:t>
            </a:r>
          </a:p>
          <a:p>
            <a:r>
              <a:rPr lang="en-US" dirty="0" smtClean="0"/>
              <a:t>[Live Demo]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Authentication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0515600" cy="40052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Register / Login with</a:t>
            </a:r>
          </a:p>
          <a:p>
            <a:pPr lvl="1"/>
            <a:r>
              <a:rPr lang="en-US" dirty="0" smtClean="0"/>
              <a:t>Email + Password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GitHub</a:t>
            </a:r>
          </a:p>
          <a:p>
            <a:r>
              <a:rPr lang="en-US" dirty="0" smtClean="0"/>
              <a:t>Email address verification</a:t>
            </a:r>
          </a:p>
          <a:p>
            <a:r>
              <a:rPr lang="en-US" dirty="0" smtClean="0"/>
              <a:t>Password reset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88" y="136524"/>
            <a:ext cx="3246438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Authentication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489200"/>
            <a:ext cx="8343900" cy="292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private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FirebaseAuth</a:t>
            </a:r>
            <a:r>
              <a:rPr lang="en-US" sz="1800" dirty="0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mAuth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// ...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mAuth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=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FirebaseAuth</a:t>
            </a:r>
            <a:r>
              <a:rPr lang="en-US" sz="1800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.getInstance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Creating User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8839200" cy="43338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mAuth.createUserWithEmailAndPassword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(email, password)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.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addOnCompleteListener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this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OnCompleteListener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AuthResult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&gt;()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public void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onComplete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(@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NonNull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Task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AuthResult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 task)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Log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(TAG,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createUserWithEmail:onComplete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:"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+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task.isSuccessful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());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               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if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(!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task.isSuccessful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   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Toast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.makeText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EmailPasswordActivity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this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                        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Authentication failed."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           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Toast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.LENGTH_SHORT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).show();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}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// ...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}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Logging In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100" y="1825625"/>
            <a:ext cx="8839200" cy="43338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Roboto Mono" pitchFamily="2" charset="0"/>
                <a:ea typeface="Roboto Mono" pitchFamily="2" charset="0"/>
              </a:rPr>
              <a:t>mAuth.signInWithEmailAndPassword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(email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 password)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.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addOnCompleteListener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this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OnCompleteListener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AuthResult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&gt;()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public void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onComplete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(@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NonNull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Task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AuthResult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&gt; task)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Log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(TAG,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“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signInWithEmail:onComplete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:"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+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task.isSuccessful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());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               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if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(!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task.isSuccessful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   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Toast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.makeText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EmailPasswordActivity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this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                        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Authentication failed."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           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Toast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.LENGTH_SHORT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).show();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}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    // ...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    }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7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1161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#</a:t>
            </a:r>
            <a:r>
              <a:rPr lang="en-US" sz="9600" dirty="0" err="1" smtClean="0">
                <a:solidFill>
                  <a:schemeClr val="bg1"/>
                </a:solidFill>
              </a:rPr>
              <a:t>teamFirebase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Sign Out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454400"/>
            <a:ext cx="8343900" cy="19637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err="1" smtClean="0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FirebaseAuth</a:t>
            </a:r>
            <a:r>
              <a:rPr lang="en-US" sz="1800" dirty="0" err="1" smtClean="0">
                <a:latin typeface="Roboto Mono" pitchFamily="2" charset="0"/>
                <a:ea typeface="Roboto Mono" pitchFamily="2" charset="0"/>
              </a:rPr>
              <a:t>.getInstance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().</a:t>
            </a:r>
            <a:r>
              <a:rPr lang="en-US" sz="1800" dirty="0" err="1" smtClean="0">
                <a:latin typeface="Roboto Mono" pitchFamily="2" charset="0"/>
                <a:ea typeface="Roboto Mono" pitchFamily="2" charset="0"/>
              </a:rPr>
              <a:t>signOut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solidFill>
                <a:srgbClr val="0070C0"/>
              </a:solidFill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Facebook Login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0" y="1612900"/>
            <a:ext cx="8343900" cy="47879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mCallbackManager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CallbackManager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.Factory.create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LoginButton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loginButton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= (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LoginButton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findViewById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R.id.button_facebook_login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loginButton.setReadPermissions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"email"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public_profile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loginButton.registerCallback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mCallbackManager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 smtClean="0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FacebookCallback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&lt;</a:t>
            </a:r>
            <a:r>
              <a:rPr lang="en-US" sz="1800" dirty="0" err="1" smtClean="0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LoginResult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&gt;() 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@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Override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public void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onSuccess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LoginResult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loginResult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Log.d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(TAG,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facebook:onSuccess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:"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+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loginResult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   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handleFacebookAccessToken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loginResult.getAccessToken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public void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onCancel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() 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{ }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public void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800" dirty="0" err="1">
                <a:latin typeface="Roboto Mono" pitchFamily="2" charset="0"/>
                <a:ea typeface="Roboto Mono" pitchFamily="2" charset="0"/>
              </a:rPr>
              <a:t>onError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1800" dirty="0" err="1">
                <a:solidFill>
                  <a:srgbClr val="7030A0"/>
                </a:solidFill>
                <a:latin typeface="Roboto Mono" pitchFamily="2" charset="0"/>
                <a:ea typeface="Roboto Mono" pitchFamily="2" charset="0"/>
              </a:rPr>
              <a:t>FacebookException</a:t>
            </a:r>
            <a:r>
              <a:rPr lang="en-US" sz="1800" dirty="0">
                <a:latin typeface="Roboto Mono" pitchFamily="2" charset="0"/>
                <a:ea typeface="Roboto Mono" pitchFamily="2" charset="0"/>
              </a:rPr>
              <a:t> error) </a:t>
            </a:r>
            <a:r>
              <a:rPr lang="en-US" sz="1800" dirty="0" smtClean="0">
                <a:latin typeface="Roboto Mono" pitchFamily="2" charset="0"/>
                <a:ea typeface="Roboto Mono" pitchFamily="2" charset="0"/>
              </a:rPr>
              <a:t>{ }</a:t>
            </a:r>
            <a:endParaRPr lang="en-US" sz="18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 Mono" pitchFamily="2" charset="0"/>
                <a:ea typeface="Roboto Mono" pitchFamily="2" charset="0"/>
              </a:rPr>
              <a:t>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Facebook Login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76474" y="1520740"/>
            <a:ext cx="8553624" cy="4883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private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handleFacebookAccessToken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AccessToken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token)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(TAG,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handleFacebookAccessToken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:"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+ token);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AuthCredential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credential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FacebookAuthProvider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.getCredential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token.getToken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mAuth.signInWithCredential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(credential)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addOnCompleteListener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OnCompleteListener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AuthResult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&gt;()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onComplete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NonNull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AuthResult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&gt; task)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(TAG,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signInWithCredential:onComplete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:"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+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task.isSuccessful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If sign in fails, display a message to the user. If sign in succeeds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the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auth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 state listener will be notified and logic to handle the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signed in user can be handled in the listener.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(!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task.isSuccessful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(TAG,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signInWithCredential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task.getException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Toast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.makeText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FacebookLoginActivity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"Authentication failed."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           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Toast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.LENGTH_SHORT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).show();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  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...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});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Realtime</a:t>
            </a:r>
            <a:r>
              <a:rPr lang="en-US" sz="4800" dirty="0" smtClean="0"/>
              <a:t> Database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9"/>
            <a:ext cx="10515600" cy="4005263"/>
          </a:xfrm>
        </p:spPr>
        <p:txBody>
          <a:bodyPr>
            <a:normAutofit/>
          </a:bodyPr>
          <a:lstStyle/>
          <a:p>
            <a:r>
              <a:rPr lang="en-US" dirty="0" smtClean="0"/>
              <a:t>Cloud-hosted NoSQL database</a:t>
            </a:r>
          </a:p>
          <a:p>
            <a:endParaRPr lang="en-US" dirty="0"/>
          </a:p>
          <a:p>
            <a:r>
              <a:rPr lang="en-US" dirty="0" smtClean="0"/>
              <a:t>Synchronization &amp; conflict resolution</a:t>
            </a:r>
          </a:p>
          <a:p>
            <a:endParaRPr lang="en-US" dirty="0"/>
          </a:p>
          <a:p>
            <a:r>
              <a:rPr lang="en-US" dirty="0" smtClean="0"/>
              <a:t>Access directly from your app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30" y="1409700"/>
            <a:ext cx="408889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Realtime</a:t>
            </a:r>
            <a:r>
              <a:rPr lang="en-US" sz="4800" dirty="0" smtClean="0"/>
              <a:t> Database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528"/>
            <a:ext cx="10515600" cy="4255531"/>
          </a:xfrm>
        </p:spPr>
      </p:pic>
      <p:sp>
        <p:nvSpPr>
          <p:cNvPr id="12" name="Arc 11"/>
          <p:cNvSpPr/>
          <p:nvPr/>
        </p:nvSpPr>
        <p:spPr>
          <a:xfrm flipV="1">
            <a:off x="4089400" y="2857500"/>
            <a:ext cx="2006600" cy="2044700"/>
          </a:xfrm>
          <a:prstGeom prst="arc">
            <a:avLst>
              <a:gd name="adj1" fmla="val 16200000"/>
              <a:gd name="adj2" fmla="val 20721157"/>
            </a:avLst>
          </a:prstGeom>
          <a:ln w="28575">
            <a:solidFill>
              <a:srgbClr val="605F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Realtime</a:t>
            </a:r>
            <a:r>
              <a:rPr lang="en-US" sz="4800" dirty="0" smtClean="0"/>
              <a:t> Database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4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60600" y="2913344"/>
            <a:ext cx="8133637" cy="15901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Write a message to the database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FirebaseDatabase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database =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FirebaseDatabase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.getInstance();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DatabaseReference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myRef = database.getReference(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"message"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myRef.setValue(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"Hello, World!"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);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Realtime</a:t>
            </a:r>
            <a:r>
              <a:rPr lang="en-US" sz="4800" dirty="0" smtClean="0"/>
              <a:t> Database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6" cy="180657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55900" y="1960562"/>
            <a:ext cx="7518084" cy="36522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Read from the database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myRef.addValueEventListener(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ValueEventListener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onDataChange(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DataSnapshot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dataSnapshot)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This method is called once with the initial value and again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whenever data at this location is updated.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value = dataSnapshot.getValue(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class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.d(TAG,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"Value is: 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+ value);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onCancelled(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DatabaseError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error)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Failed to read value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.w(TAG,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"Failed to read value."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, error.toException());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});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4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Storage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10515600" cy="3870327"/>
          </a:xfrm>
        </p:spPr>
        <p:txBody>
          <a:bodyPr/>
          <a:lstStyle/>
          <a:p>
            <a:r>
              <a:rPr lang="en-US" dirty="0" smtClean="0"/>
              <a:t>Easy file storage</a:t>
            </a:r>
          </a:p>
          <a:p>
            <a:endParaRPr lang="en-US" dirty="0"/>
          </a:p>
          <a:p>
            <a:r>
              <a:rPr lang="en-US" dirty="0" smtClean="0"/>
              <a:t>Handles poor connectivity</a:t>
            </a:r>
          </a:p>
          <a:p>
            <a:endParaRPr lang="en-US" dirty="0"/>
          </a:p>
          <a:p>
            <a:r>
              <a:rPr lang="en-US" dirty="0" smtClean="0"/>
              <a:t>Backed by &amp; accessible from</a:t>
            </a:r>
            <a:br>
              <a:rPr lang="en-US" dirty="0" smtClean="0"/>
            </a:br>
            <a:r>
              <a:rPr lang="en-US" dirty="0" smtClean="0"/>
              <a:t>Google Cloud Storage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9149"/>
            <a:ext cx="5709459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Storage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4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79599" y="3401154"/>
            <a:ext cx="8657819" cy="5128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FirebaseStorage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storage =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FirebaseStorage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.getInstance();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90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Uploading a file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39500" y="1825625"/>
            <a:ext cx="8914300" cy="40831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Uri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file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Uri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.fromFile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"path/to/images/rivers.jpg"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StorageReference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riversRef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storageRef.child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"images/"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+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file.getLastPathSegment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());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uploadTask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riversRef.putFile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(file);</a:t>
            </a:r>
            <a:endParaRPr lang="en-US" altLang="en-US" sz="1400" dirty="0">
              <a:solidFill>
                <a:srgbClr val="37474F"/>
              </a:solidFill>
              <a:latin typeface="Roboto Mon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37474F"/>
              </a:solidFill>
              <a:effectLst/>
              <a:latin typeface="Roboto Mon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Register observers to listen for when the download is done or if it fails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uploadTask.addOnFailureListener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OnFailureListener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onFailure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NonNull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exception)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Handle unsuccessful uploads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}).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addOnSuccessListener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OnSuccessListener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UploadTask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TaskSnapshot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&gt;()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onSuccess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UploadTask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TaskSnapshot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taskSnapshot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taskSnapshot.getMetadata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() contains file metadata such as size,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81B60"/>
                </a:solidFill>
                <a:latin typeface="Roboto Mono" pitchFamily="2" charset="0"/>
              </a:rPr>
              <a:t> </a:t>
            </a:r>
            <a:r>
              <a:rPr lang="en-US" altLang="en-US" sz="1400" dirty="0" smtClean="0">
                <a:solidFill>
                  <a:srgbClr val="D81B60"/>
                </a:solidFill>
                <a:latin typeface="Roboto Mono" pitchFamily="2" charset="0"/>
              </a:rPr>
              <a:t>       //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content-type, and download URL.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Uri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downloadUrl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taskSnapshot.getDownloadUrl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});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2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What people think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10" y="1690688"/>
            <a:ext cx="236078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Downloading a file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4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55053" y="1830387"/>
            <a:ext cx="8377293" cy="36522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islandRef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storageRef.child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"images/island.jpg"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localFile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File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.createTempFile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"images"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"jpg"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islandRef.getFile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localFile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addOnSuccessListener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OnSuccessListener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FileDownloadTask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TaskSnapshot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&gt;()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onSuccess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FileDownloadTask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TaskSnapshot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taskSnapshot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Local temp file has been created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}).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addOnFailureListener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OnFailureListener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onFailure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NonNull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exception)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Handle any errors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});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Hosting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10515600" cy="3870327"/>
          </a:xfrm>
        </p:spPr>
        <p:txBody>
          <a:bodyPr/>
          <a:lstStyle/>
          <a:p>
            <a:r>
              <a:rPr lang="en-US" dirty="0" smtClean="0"/>
              <a:t>Serve static assets</a:t>
            </a:r>
          </a:p>
          <a:p>
            <a:endParaRPr lang="en-US" dirty="0"/>
          </a:p>
          <a:p>
            <a:r>
              <a:rPr lang="en-US" dirty="0" smtClean="0"/>
              <a:t>SSL by default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68411"/>
            <a:ext cx="7696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Hosting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14600" y="1825625"/>
            <a:ext cx="7620000" cy="43513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Install the Firebase CLI</a:t>
            </a:r>
          </a:p>
          <a:p>
            <a:pPr marL="0" indent="0" algn="ctr">
              <a:buNone/>
            </a:pPr>
            <a:r>
              <a:rPr lang="en-US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dirty="0" smtClean="0">
                <a:latin typeface="Roboto Mono" pitchFamily="2" charset="0"/>
                <a:ea typeface="Roboto Mono" pitchFamily="2" charset="0"/>
              </a:rPr>
              <a:t> install –g firebase-tools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Initialize your app</a:t>
            </a:r>
          </a:p>
          <a:p>
            <a:pPr marL="0" indent="0" algn="ctr">
              <a:buNone/>
            </a:pPr>
            <a:r>
              <a:rPr lang="en-US" dirty="0" smtClean="0">
                <a:latin typeface="Roboto Mono" pitchFamily="2" charset="0"/>
                <a:ea typeface="Roboto Mono" pitchFamily="2" charset="0"/>
              </a:rPr>
              <a:t>$ firebase </a:t>
            </a:r>
            <a:r>
              <a:rPr lang="en-US" dirty="0" err="1" smtClean="0">
                <a:latin typeface="Roboto Mono" pitchFamily="2" charset="0"/>
                <a:ea typeface="Roboto Mono" pitchFamily="2" charset="0"/>
              </a:rPr>
              <a:t>init</a:t>
            </a:r>
            <a:endParaRPr lang="en-US" dirty="0" smtClean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Add a file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Deploy your website</a:t>
            </a:r>
          </a:p>
          <a:p>
            <a:pPr marL="0" indent="0" algn="ctr">
              <a:buNone/>
            </a:pPr>
            <a:r>
              <a:rPr lang="en-US" dirty="0" smtClean="0">
                <a:latin typeface="Roboto Mono" pitchFamily="2" charset="0"/>
                <a:ea typeface="Roboto Mono" pitchFamily="2" charset="0"/>
              </a:rPr>
              <a:t>$ firebase deploy</a:t>
            </a:r>
          </a:p>
        </p:txBody>
      </p:sp>
    </p:spTree>
    <p:extLst>
      <p:ext uri="{BB962C8B-B14F-4D97-AF65-F5344CB8AC3E}">
        <p14:creationId xmlns:p14="http://schemas.microsoft.com/office/powerpoint/2010/main" val="1895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Hosting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5" cy="18065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14600" y="1825625"/>
            <a:ext cx="7620000" cy="43513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Install the Firebase CLI</a:t>
            </a:r>
          </a:p>
          <a:p>
            <a:pPr marL="0" indent="0" algn="ctr">
              <a:buNone/>
            </a:pPr>
            <a:r>
              <a:rPr lang="en-US" dirty="0" err="1" smtClean="0">
                <a:latin typeface="Roboto Mono" pitchFamily="2" charset="0"/>
                <a:ea typeface="Roboto Mono" pitchFamily="2" charset="0"/>
              </a:rPr>
              <a:t>npm</a:t>
            </a:r>
            <a:r>
              <a:rPr lang="en-US" dirty="0" smtClean="0">
                <a:latin typeface="Roboto Mono" pitchFamily="2" charset="0"/>
                <a:ea typeface="Roboto Mono" pitchFamily="2" charset="0"/>
              </a:rPr>
              <a:t> install –g firebase-tools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Initialize your app</a:t>
            </a:r>
          </a:p>
          <a:p>
            <a:pPr marL="0" indent="0" algn="ctr">
              <a:buNone/>
            </a:pPr>
            <a:r>
              <a:rPr lang="en-US" dirty="0" smtClean="0">
                <a:latin typeface="Roboto Mono" pitchFamily="2" charset="0"/>
                <a:ea typeface="Roboto Mono" pitchFamily="2" charset="0"/>
              </a:rPr>
              <a:t>$ firebase </a:t>
            </a:r>
            <a:r>
              <a:rPr lang="en-US" dirty="0" err="1" smtClean="0">
                <a:latin typeface="Roboto Mono" pitchFamily="2" charset="0"/>
                <a:ea typeface="Roboto Mono" pitchFamily="2" charset="0"/>
              </a:rPr>
              <a:t>init</a:t>
            </a:r>
            <a:endParaRPr lang="en-US" dirty="0" smtClean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Add a file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Deploy your website</a:t>
            </a:r>
          </a:p>
          <a:p>
            <a:pPr marL="0" indent="0" algn="ctr">
              <a:buNone/>
            </a:pPr>
            <a:r>
              <a:rPr lang="en-US" dirty="0" smtClean="0">
                <a:latin typeface="Roboto Mono" pitchFamily="2" charset="0"/>
                <a:ea typeface="Roboto Mono" pitchFamily="2" charset="0"/>
              </a:rPr>
              <a:t>$ firebase deploy</a:t>
            </a:r>
          </a:p>
        </p:txBody>
      </p:sp>
    </p:spTree>
    <p:extLst>
      <p:ext uri="{BB962C8B-B14F-4D97-AF65-F5344CB8AC3E}">
        <p14:creationId xmlns:p14="http://schemas.microsoft.com/office/powerpoint/2010/main" val="47331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Remote </a:t>
            </a:r>
            <a:r>
              <a:rPr lang="en-US" sz="4800" dirty="0" err="1" smtClean="0"/>
              <a:t>Config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4" cy="18065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10515600" cy="3870327"/>
          </a:xfrm>
        </p:spPr>
        <p:txBody>
          <a:bodyPr/>
          <a:lstStyle/>
          <a:p>
            <a:r>
              <a:rPr lang="en-US" dirty="0" smtClean="0"/>
              <a:t>Dynamically configures</a:t>
            </a:r>
            <a:br>
              <a:rPr lang="en-US" dirty="0" smtClean="0"/>
            </a:br>
            <a:r>
              <a:rPr lang="en-US" dirty="0" smtClean="0"/>
              <a:t>your app on-the-fly</a:t>
            </a:r>
          </a:p>
          <a:p>
            <a:endParaRPr lang="en-US" dirty="0"/>
          </a:p>
          <a:p>
            <a:r>
              <a:rPr lang="en-US" dirty="0" smtClean="0"/>
              <a:t>[Live Demo]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1547811"/>
            <a:ext cx="6813550" cy="42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Remote </a:t>
            </a:r>
            <a:r>
              <a:rPr lang="en-US" sz="4800" dirty="0" err="1" smtClean="0"/>
              <a:t>Config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4" cy="1806573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76398" y="2791554"/>
            <a:ext cx="9119484" cy="5128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mFirebaseRemoteConfig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FirebaseRemoteConfig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.getInstance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771900"/>
            <a:ext cx="10515600" cy="647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Set default parameter value as a XML file in </a:t>
            </a:r>
            <a:r>
              <a:rPr lang="en-US" sz="2400" dirty="0" smtClean="0">
                <a:latin typeface="Roboto Mono" pitchFamily="2" charset="0"/>
                <a:ea typeface="Roboto Mono" pitchFamily="2" charset="0"/>
              </a:rPr>
              <a:t>res/xml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787900"/>
            <a:ext cx="105156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Fetch new configurations with </a:t>
            </a:r>
            <a:r>
              <a:rPr lang="en-US" sz="2400" dirty="0" smtClean="0">
                <a:latin typeface="Roboto Mono" pitchFamily="2" charset="0"/>
                <a:ea typeface="Roboto Mono" pitchFamily="2" charset="0"/>
              </a:rPr>
              <a:t>fetch()</a:t>
            </a:r>
            <a:r>
              <a:rPr lang="en-US" sz="2400" dirty="0" smtClean="0"/>
              <a:t> and replace the current one</a:t>
            </a:r>
            <a:endParaRPr lang="en-US" sz="2400" dirty="0" smtClean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5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Cloud Messaging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4" cy="18065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10515600" cy="38703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Firebase Cloud Messaging (FCM)</a:t>
            </a:r>
          </a:p>
          <a:p>
            <a:endParaRPr lang="en-US" dirty="0"/>
          </a:p>
          <a:p>
            <a:r>
              <a:rPr lang="en-US" dirty="0" smtClean="0"/>
              <a:t>Enable Push Notifications in just few LoCs</a:t>
            </a:r>
          </a:p>
          <a:p>
            <a:endParaRPr lang="en-US" dirty="0"/>
          </a:p>
          <a:p>
            <a:r>
              <a:rPr lang="en-US" dirty="0" smtClean="0"/>
              <a:t>Build on top of GCM, switch to FCM !</a:t>
            </a:r>
          </a:p>
          <a:p>
            <a:endParaRPr lang="en-US" dirty="0"/>
          </a:p>
          <a:p>
            <a:r>
              <a:rPr lang="en-US" dirty="0" smtClean="0"/>
              <a:t>See in details in the next session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29" y="715962"/>
            <a:ext cx="3372971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212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841500" y="1016000"/>
          <a:ext cx="8559800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82600" y="358230"/>
            <a:ext cx="4318000" cy="1800770"/>
            <a:chOff x="482600" y="358230"/>
            <a:chExt cx="4318000" cy="1800770"/>
          </a:xfrm>
        </p:grpSpPr>
        <p:sp>
          <p:nvSpPr>
            <p:cNvPr id="12" name="TextBox 11"/>
            <p:cNvSpPr txBox="1"/>
            <p:nvPr/>
          </p:nvSpPr>
          <p:spPr>
            <a:xfrm>
              <a:off x="635000" y="358230"/>
              <a:ext cx="1746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75000"/>
                    </a:schemeClr>
                  </a:solidFill>
                </a:rPr>
                <a:t>DEVELOP</a:t>
              </a:r>
              <a:endParaRPr lang="en-US" sz="3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82600" y="1016000"/>
              <a:ext cx="309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1400" y="1016000"/>
              <a:ext cx="121920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594600" y="742435"/>
            <a:ext cx="4114800" cy="1670565"/>
            <a:chOff x="7594600" y="742435"/>
            <a:chExt cx="4114800" cy="1670565"/>
          </a:xfrm>
        </p:grpSpPr>
        <p:sp>
          <p:nvSpPr>
            <p:cNvPr id="21" name="TextBox 20"/>
            <p:cNvSpPr txBox="1"/>
            <p:nvPr/>
          </p:nvSpPr>
          <p:spPr>
            <a:xfrm>
              <a:off x="9313616" y="742435"/>
              <a:ext cx="1316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GROW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8610600" y="1384300"/>
              <a:ext cx="3098800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594600" y="1384300"/>
              <a:ext cx="1006090" cy="102870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7086600" y="4857571"/>
            <a:ext cx="4201186" cy="612100"/>
            <a:chOff x="7086600" y="4857571"/>
            <a:chExt cx="4201186" cy="612100"/>
          </a:xfrm>
        </p:grpSpPr>
        <p:sp>
          <p:nvSpPr>
            <p:cNvPr id="27" name="TextBox 26"/>
            <p:cNvSpPr txBox="1"/>
            <p:nvPr/>
          </p:nvSpPr>
          <p:spPr>
            <a:xfrm>
              <a:off x="9313616" y="4857571"/>
              <a:ext cx="11302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9933"/>
                  </a:solidFill>
                </a:rPr>
                <a:t>EARN</a:t>
              </a:r>
              <a:endParaRPr lang="en-US" sz="32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188986" y="5469671"/>
              <a:ext cx="3098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4868001"/>
              <a:ext cx="1102386" cy="60167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5000" y="1187390"/>
            <a:ext cx="281307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Backend Services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Realtime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Database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Authentication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Hosting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Messaging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Remote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App Quality Services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Lab for Android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Crash Reporting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13616" y="1537018"/>
            <a:ext cx="21852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15C05"/>
                </a:solidFill>
              </a:rPr>
              <a:t>Acquisition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Links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Invites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AdWords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D15C05"/>
                </a:solidFill>
              </a:rPr>
              <a:t>Re-Engagement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 Indexing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13616" y="5592947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33"/>
                </a:solidFill>
              </a:rPr>
              <a:t>In-app Ads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AdMob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0" y="2730500"/>
            <a:ext cx="806450" cy="80645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68080" y="3569308"/>
            <a:ext cx="130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05F60"/>
                </a:solidFill>
              </a:rPr>
              <a:t>Analytics</a:t>
            </a:r>
            <a:endParaRPr lang="en-US" sz="2400" dirty="0">
              <a:solidFill>
                <a:srgbClr val="605F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4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Reality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03800" y="1808559"/>
            <a:ext cx="2184400" cy="3668712"/>
          </a:xfrm>
          <a:prstGeom prst="roundRect">
            <a:avLst>
              <a:gd name="adj" fmla="val 73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83200" y="2044700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8599" y="2371725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0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Crash Reporting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3" cy="18065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10515600" cy="3870327"/>
          </a:xfrm>
        </p:spPr>
        <p:txBody>
          <a:bodyPr>
            <a:normAutofit/>
          </a:bodyPr>
          <a:lstStyle/>
          <a:p>
            <a:r>
              <a:rPr lang="en-US" dirty="0" smtClean="0"/>
              <a:t>See crashes &amp; impact</a:t>
            </a:r>
          </a:p>
          <a:p>
            <a:endParaRPr lang="en-US" dirty="0"/>
          </a:p>
          <a:p>
            <a:r>
              <a:rPr lang="en-US" dirty="0" smtClean="0"/>
              <a:t>Version &amp; OS drill-down</a:t>
            </a:r>
          </a:p>
          <a:p>
            <a:endParaRPr lang="en-US" dirty="0"/>
          </a:p>
          <a:p>
            <a:r>
              <a:rPr lang="en-US" dirty="0" smtClean="0"/>
              <a:t>Integrated with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28" y="1663700"/>
            <a:ext cx="532333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Crash Reporting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3" cy="1806572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315235" y="3740392"/>
            <a:ext cx="10103728" cy="482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 smtClean="0">
                <a:solidFill>
                  <a:srgbClr val="9C27B0"/>
                </a:solidFill>
                <a:latin typeface="Roboto Mono" pitchFamily="2" charset="0"/>
              </a:rPr>
              <a:t>FirebaseCrash</a:t>
            </a:r>
            <a:r>
              <a:rPr lang="en-US" altLang="en-US" dirty="0" err="1" smtClean="0">
                <a:solidFill>
                  <a:srgbClr val="37474F"/>
                </a:solidFill>
                <a:latin typeface="Roboto Mono" pitchFamily="2" charset="0"/>
              </a:rPr>
              <a:t>.report</a:t>
            </a:r>
            <a:r>
              <a:rPr lang="en-US" altLang="en-US" dirty="0" smtClean="0">
                <a:solidFill>
                  <a:srgbClr val="37474F"/>
                </a:solidFill>
                <a:latin typeface="Roboto Mono" pitchFamily="2" charset="0"/>
              </a:rPr>
              <a:t>(new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Exception("My first Android non-fatal error"));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58825" y="4851887"/>
            <a:ext cx="5273880" cy="482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FirebaseCrash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.log(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"Activity created"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960562"/>
            <a:ext cx="10515600" cy="38703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Basically just add dependency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831675" y="2628897"/>
            <a:ext cx="6928179" cy="4821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compile 'com.google.firebase:firebase-crash:9.0.2'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Test Lab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3" cy="18065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10515600" cy="3870327"/>
          </a:xfrm>
        </p:spPr>
        <p:txBody>
          <a:bodyPr>
            <a:normAutofit/>
          </a:bodyPr>
          <a:lstStyle/>
          <a:p>
            <a:r>
              <a:rPr lang="en-US" dirty="0" smtClean="0"/>
              <a:t>Test on the most popular</a:t>
            </a:r>
            <a:br>
              <a:rPr lang="en-US" dirty="0" smtClean="0"/>
            </a:br>
            <a:r>
              <a:rPr lang="en-US" dirty="0" smtClean="0"/>
              <a:t>devices before you ship</a:t>
            </a:r>
          </a:p>
          <a:p>
            <a:endParaRPr lang="en-US" dirty="0"/>
          </a:p>
          <a:p>
            <a:r>
              <a:rPr lang="en-US" dirty="0" smtClean="0"/>
              <a:t>Reports &amp; screenshots</a:t>
            </a:r>
          </a:p>
          <a:p>
            <a:endParaRPr lang="en-US" dirty="0"/>
          </a:p>
          <a:p>
            <a:r>
              <a:rPr lang="en-US" dirty="0" err="1" smtClean="0"/>
              <a:t>Robo</a:t>
            </a:r>
            <a:r>
              <a:rPr lang="en-US" dirty="0" smtClean="0"/>
              <a:t> &amp; custom tests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90" y="1268410"/>
            <a:ext cx="5283510" cy="47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Test Lab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3" cy="1806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26" y="-1046166"/>
            <a:ext cx="6556774" cy="874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306635"/>
            <a:ext cx="4111225" cy="387032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en-US" sz="4000" dirty="0" smtClean="0"/>
          </a:p>
          <a:p>
            <a:pPr marL="0" indent="0" algn="r">
              <a:buNone/>
            </a:pPr>
            <a:r>
              <a:rPr lang="en-US" sz="4000" dirty="0" smtClean="0"/>
              <a:t>In Action</a:t>
            </a:r>
          </a:p>
        </p:txBody>
      </p:sp>
    </p:spTree>
    <p:extLst>
      <p:ext uri="{BB962C8B-B14F-4D97-AF65-F5344CB8AC3E}">
        <p14:creationId xmlns:p14="http://schemas.microsoft.com/office/powerpoint/2010/main" val="220991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8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841500" y="1016000"/>
          <a:ext cx="8559800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82600" y="358230"/>
            <a:ext cx="4318000" cy="1800770"/>
            <a:chOff x="482600" y="358230"/>
            <a:chExt cx="4318000" cy="1800770"/>
          </a:xfrm>
        </p:grpSpPr>
        <p:sp>
          <p:nvSpPr>
            <p:cNvPr id="12" name="TextBox 11"/>
            <p:cNvSpPr txBox="1"/>
            <p:nvPr/>
          </p:nvSpPr>
          <p:spPr>
            <a:xfrm>
              <a:off x="635000" y="358230"/>
              <a:ext cx="1746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75000"/>
                    </a:schemeClr>
                  </a:solidFill>
                </a:rPr>
                <a:t>DEVELOP</a:t>
              </a:r>
              <a:endParaRPr lang="en-US" sz="3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82600" y="1016000"/>
              <a:ext cx="309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1400" y="1016000"/>
              <a:ext cx="121920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594600" y="742435"/>
            <a:ext cx="4114800" cy="1670565"/>
            <a:chOff x="7594600" y="742435"/>
            <a:chExt cx="4114800" cy="1670565"/>
          </a:xfrm>
        </p:grpSpPr>
        <p:sp>
          <p:nvSpPr>
            <p:cNvPr id="21" name="TextBox 20"/>
            <p:cNvSpPr txBox="1"/>
            <p:nvPr/>
          </p:nvSpPr>
          <p:spPr>
            <a:xfrm>
              <a:off x="9313616" y="742435"/>
              <a:ext cx="1316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GROW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8610600" y="1384300"/>
              <a:ext cx="3098800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594600" y="1384300"/>
              <a:ext cx="1006090" cy="102870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7086600" y="4857571"/>
            <a:ext cx="4201186" cy="612100"/>
            <a:chOff x="7086600" y="4857571"/>
            <a:chExt cx="4201186" cy="612100"/>
          </a:xfrm>
        </p:grpSpPr>
        <p:sp>
          <p:nvSpPr>
            <p:cNvPr id="27" name="TextBox 26"/>
            <p:cNvSpPr txBox="1"/>
            <p:nvPr/>
          </p:nvSpPr>
          <p:spPr>
            <a:xfrm>
              <a:off x="9313616" y="4857571"/>
              <a:ext cx="11302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9933"/>
                  </a:solidFill>
                </a:rPr>
                <a:t>EARN</a:t>
              </a:r>
              <a:endParaRPr lang="en-US" sz="32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188986" y="5469671"/>
              <a:ext cx="3098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4868001"/>
              <a:ext cx="1102386" cy="60167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5000" y="1187390"/>
            <a:ext cx="281307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Backend Services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Realtime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Database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Authentication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Hosting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Messaging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Remote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App Quality Services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Lab for Android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Crash Reporting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13616" y="1537018"/>
            <a:ext cx="21852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15C05"/>
                </a:solidFill>
              </a:rPr>
              <a:t>Acquisition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Links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Invites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AdWords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D15C05"/>
                </a:solidFill>
              </a:rPr>
              <a:t>Re-Engagement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 Indexing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13616" y="5592947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33"/>
                </a:solidFill>
              </a:rPr>
              <a:t>In-app Ads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AdMob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0" y="2730500"/>
            <a:ext cx="806450" cy="80645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68080" y="3569308"/>
            <a:ext cx="130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05F60"/>
                </a:solidFill>
              </a:rPr>
              <a:t>Analytics</a:t>
            </a:r>
            <a:endParaRPr lang="en-US" sz="2400" dirty="0">
              <a:solidFill>
                <a:srgbClr val="605F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6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Dynamic Links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2" cy="18065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7"/>
            <a:ext cx="10515600" cy="4005266"/>
          </a:xfrm>
        </p:spPr>
        <p:txBody>
          <a:bodyPr>
            <a:noAutofit/>
          </a:bodyPr>
          <a:lstStyle/>
          <a:p>
            <a:r>
              <a:rPr lang="en-US" sz="2400" dirty="0" smtClean="0"/>
              <a:t>Customize different user experiences</a:t>
            </a:r>
            <a:br>
              <a:rPr lang="en-US" sz="2400" dirty="0" smtClean="0"/>
            </a:br>
            <a:r>
              <a:rPr lang="en-US" sz="2400" dirty="0" smtClean="0"/>
              <a:t>via a single URL</a:t>
            </a:r>
            <a:endParaRPr lang="en-US" sz="2000" dirty="0"/>
          </a:p>
          <a:p>
            <a:endParaRPr lang="en-US" sz="1400" dirty="0" smtClean="0"/>
          </a:p>
          <a:p>
            <a:r>
              <a:rPr lang="en-US" sz="2400" dirty="0" smtClean="0"/>
              <a:t>Works across platforms</a:t>
            </a:r>
          </a:p>
          <a:p>
            <a:endParaRPr lang="en-US" sz="1400" dirty="0"/>
          </a:p>
          <a:p>
            <a:r>
              <a:rPr lang="en-US" sz="2400" dirty="0" smtClean="0"/>
              <a:t>Preserves URL state, even through</a:t>
            </a:r>
            <a:br>
              <a:rPr lang="en-US" sz="2400" dirty="0" smtClean="0"/>
            </a:br>
            <a:r>
              <a:rPr lang="en-US" sz="2400" dirty="0" smtClean="0"/>
              <a:t>app install flow</a:t>
            </a:r>
          </a:p>
          <a:p>
            <a:endParaRPr lang="en-US" sz="1400" dirty="0"/>
          </a:p>
          <a:p>
            <a:r>
              <a:rPr lang="en-US" sz="2400" dirty="0" smtClean="0"/>
              <a:t>Analytics insights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10" y="796924"/>
            <a:ext cx="404039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3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Reality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03800" y="1808559"/>
            <a:ext cx="2184400" cy="3668712"/>
          </a:xfrm>
          <a:prstGeom prst="roundRect">
            <a:avLst>
              <a:gd name="adj" fmla="val 73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83200" y="2044700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8599" y="2371725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3745" y="2878286"/>
            <a:ext cx="1922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Authentication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Crash Reporting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Push Notifications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Web Hosting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etc.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4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Invites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2" cy="18065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7"/>
            <a:ext cx="10515600" cy="4005266"/>
          </a:xfrm>
        </p:spPr>
        <p:txBody>
          <a:bodyPr>
            <a:noAutofit/>
          </a:bodyPr>
          <a:lstStyle/>
          <a:p>
            <a:r>
              <a:rPr lang="en-US" sz="2400" dirty="0" smtClean="0"/>
              <a:t>Drop-in widget for app sharing</a:t>
            </a:r>
          </a:p>
          <a:p>
            <a:endParaRPr lang="en-US" sz="2400" dirty="0"/>
          </a:p>
          <a:p>
            <a:r>
              <a:rPr lang="en-US" sz="2400" dirty="0" smtClean="0"/>
              <a:t>Supports SMS and Email</a:t>
            </a:r>
          </a:p>
          <a:p>
            <a:endParaRPr lang="en-US" sz="2400" dirty="0"/>
          </a:p>
          <a:p>
            <a:r>
              <a:rPr lang="en-US" sz="2400" dirty="0" smtClean="0"/>
              <a:t>Recipient suggestions from Google</a:t>
            </a:r>
          </a:p>
          <a:p>
            <a:endParaRPr lang="en-US" sz="2400" dirty="0"/>
          </a:p>
          <a:p>
            <a:r>
              <a:rPr lang="en-US" sz="2400" dirty="0" smtClean="0"/>
              <a:t>Built on Dynamic 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162843"/>
            <a:ext cx="4812551" cy="46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0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Invites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2" cy="1806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69" y="500062"/>
            <a:ext cx="692784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Invites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2" cy="180657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09008" y="2476336"/>
            <a:ext cx="10244792" cy="2667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private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onInviteClicked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Intent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intent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AppInviteInvitation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9C27B0"/>
              </a:solidFill>
              <a:effectLst/>
              <a:latin typeface="Roboto Mon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9C27B0"/>
                </a:solidFill>
                <a:latin typeface="Roboto Mono" pitchFamily="2" charset="0"/>
              </a:rPr>
              <a:t> </a:t>
            </a:r>
            <a:r>
              <a:rPr lang="en-US" altLang="en-US" sz="1600" dirty="0" smtClean="0">
                <a:solidFill>
                  <a:srgbClr val="9C27B0"/>
                </a:solidFill>
                <a:latin typeface="Roboto Mono" pitchFamily="2" charset="0"/>
              </a:rPr>
              <a:t>   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IntentBuilder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getString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.invitation_title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setMessage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getString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.invitation_message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setDeepLink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Uri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.parse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getString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.invitation_deep_link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setCustomImage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Uri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.parse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getString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.invitation_custom_image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setCallToActionText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getString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R.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.invitation_cta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.build();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startActivityForResult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(intent, REQUEST_INVITE);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Invites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2" cy="180657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8088" y="2171695"/>
            <a:ext cx="10095712" cy="40831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F4511E"/>
                </a:solidFill>
                <a:effectLst/>
                <a:latin typeface="Roboto Mono" pitchFamily="2" charset="0"/>
              </a:rPr>
              <a:t>@Override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protected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void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onActivityResult(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int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requestCode,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int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resultCode,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Intent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data)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super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.onActivityResult(requestCode, resultCode, data);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.d(TAG,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"onActivityResult: requestCode="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+ requestCode +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", resultCode="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+ resultCode);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if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(requestCode == REQUEST_INVITE)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if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(resultCode == RESULT_OK)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Get the invitation IDs of all sent messages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[] ids =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AppInviteInvitation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.getInvitationIds(resultCode, data);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for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String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id : ids)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9C27B0"/>
                </a:solidFill>
                <a:effectLst/>
                <a:latin typeface="Roboto Mono" pitchFamily="2" charset="0"/>
              </a:rPr>
              <a:t>Log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.d(TAG,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D904F"/>
                </a:solidFill>
                <a:effectLst/>
                <a:latin typeface="Roboto Mono" pitchFamily="2" charset="0"/>
              </a:rPr>
              <a:t>"onActivityResult: sent invitation 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+ id);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}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}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B78E7"/>
                </a:solidFill>
                <a:effectLst/>
                <a:latin typeface="Roboto Mono" pitchFamily="2" charset="0"/>
              </a:rPr>
              <a:t>else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 {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Sending failed or it was canceled, show failure message to the user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   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 pitchFamily="2" charset="0"/>
              </a:rPr>
              <a:t>// ...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    }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    }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 pitchFamily="2" charset="0"/>
              </a:rPr>
              <a:t>}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7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App Indexing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1" cy="18065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7"/>
            <a:ext cx="10515600" cy="4005266"/>
          </a:xfrm>
        </p:spPr>
        <p:txBody>
          <a:bodyPr>
            <a:noAutofit/>
          </a:bodyPr>
          <a:lstStyle/>
          <a:p>
            <a:r>
              <a:rPr lang="en-US" dirty="0" smtClean="0"/>
              <a:t>Integrate with Google Search</a:t>
            </a:r>
          </a:p>
          <a:p>
            <a:endParaRPr lang="en-US" dirty="0"/>
          </a:p>
          <a:p>
            <a:r>
              <a:rPr lang="en-US" dirty="0" smtClean="0"/>
              <a:t>Index app content</a:t>
            </a:r>
          </a:p>
          <a:p>
            <a:endParaRPr lang="en-US" dirty="0"/>
          </a:p>
          <a:p>
            <a:r>
              <a:rPr lang="en-US" dirty="0" smtClean="0"/>
              <a:t>Boost search ranking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37" y="1314450"/>
            <a:ext cx="504011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App Indexing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1" cy="1806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63" y="1162843"/>
            <a:ext cx="4633686" cy="79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AdMob</a:t>
            </a:r>
            <a:r>
              <a:rPr lang="en-US" sz="4800" dirty="0" smtClean="0"/>
              <a:t> by Google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8" y="500062"/>
            <a:ext cx="1085846" cy="10937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7"/>
            <a:ext cx="10515600" cy="4005266"/>
          </a:xfrm>
        </p:spPr>
        <p:txBody>
          <a:bodyPr>
            <a:noAutofit/>
          </a:bodyPr>
          <a:lstStyle/>
          <a:p>
            <a:r>
              <a:rPr lang="en-US" dirty="0" smtClean="0"/>
              <a:t>Engaging formats: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video, interstitial &amp; native</a:t>
            </a:r>
          </a:p>
          <a:p>
            <a:endParaRPr lang="en-US" dirty="0"/>
          </a:p>
          <a:p>
            <a:r>
              <a:rPr lang="en-US" dirty="0" smtClean="0"/>
              <a:t>1M+ apps using </a:t>
            </a:r>
            <a:r>
              <a:rPr lang="en-US" dirty="0" err="1" smtClean="0"/>
              <a:t>AdMob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Integrated with Firebase SDK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35" y="1560512"/>
            <a:ext cx="4938791" cy="48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00062"/>
            <a:ext cx="92202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Analytics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" y="365125"/>
            <a:ext cx="1636721" cy="18065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697"/>
            <a:ext cx="10515600" cy="4005266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Designed for apps</a:t>
            </a:r>
          </a:p>
          <a:p>
            <a:r>
              <a:rPr lang="en-US" dirty="0" smtClean="0"/>
              <a:t>Event and user centric</a:t>
            </a:r>
          </a:p>
          <a:p>
            <a:r>
              <a:rPr lang="en-US" dirty="0" smtClean="0"/>
              <a:t>Connects across Firebase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42" y="892174"/>
            <a:ext cx="587205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Reality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0" y="1690688"/>
            <a:ext cx="2360780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1895078"/>
            <a:ext cx="1791097" cy="35821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03800" y="1808559"/>
            <a:ext cx="2184400" cy="3668712"/>
          </a:xfrm>
          <a:prstGeom prst="roundRect">
            <a:avLst>
              <a:gd name="adj" fmla="val 73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83200" y="2044700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8599" y="2371725"/>
            <a:ext cx="161329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973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15200" y="3686174"/>
            <a:ext cx="10541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3745" y="2878286"/>
            <a:ext cx="1922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Authentication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Analytics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Crash Reporting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Push Notifications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Web Hosting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etc.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2842417"/>
            <a:ext cx="1687513" cy="16875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atar, boy, child, kid, male, user, you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905716"/>
            <a:ext cx="1640087" cy="16400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, female, person, user, woman, you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75" y="2907858"/>
            <a:ext cx="1637945" cy="16379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4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4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654800"/>
            <a:ext cx="12192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03800" y="1808559"/>
            <a:ext cx="2184400" cy="3668712"/>
            <a:chOff x="5003800" y="1808559"/>
            <a:chExt cx="2184400" cy="3668712"/>
          </a:xfrm>
        </p:grpSpPr>
        <p:sp>
          <p:nvSpPr>
            <p:cNvPr id="7" name="Rounded Rectangle 6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153745" y="2878286"/>
              <a:ext cx="192206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Authentication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Database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Storage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Analytics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Crash Reporting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Push Notifications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Web Hosting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etc.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avatar, business, costume, male, man, office,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91" y="4373445"/>
            <a:ext cx="1686758" cy="16669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 develop a mobile application</a:t>
            </a:r>
            <a:endParaRPr lang="en-US" dirty="0"/>
          </a:p>
        </p:txBody>
      </p:sp>
      <p:pic>
        <p:nvPicPr>
          <p:cNvPr id="1030" name="Picture 6" descr="avatar, boy, child, kid, male, user, you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905716"/>
            <a:ext cx="1640087" cy="16400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vatar, male, man, mature, old, perso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992" y="1421364"/>
            <a:ext cx="1697571" cy="16975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317655" y="3433371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Backend Developer 1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7357213" y="2092037"/>
            <a:ext cx="2558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System Admin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7357213" y="4774705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Backend Developer 2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826501" y="3224178"/>
            <a:ext cx="8526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@()$*!)@JHO(@)$#(!I_)@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331"/>
            <a:ext cx="12192000" cy="6176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Pricing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87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841500" y="1016000"/>
          <a:ext cx="8559800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82600" y="358230"/>
            <a:ext cx="4318000" cy="1800770"/>
            <a:chOff x="482600" y="358230"/>
            <a:chExt cx="4318000" cy="1800770"/>
          </a:xfrm>
        </p:grpSpPr>
        <p:sp>
          <p:nvSpPr>
            <p:cNvPr id="12" name="TextBox 11"/>
            <p:cNvSpPr txBox="1"/>
            <p:nvPr/>
          </p:nvSpPr>
          <p:spPr>
            <a:xfrm>
              <a:off x="635000" y="358230"/>
              <a:ext cx="1746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75000"/>
                    </a:schemeClr>
                  </a:solidFill>
                </a:rPr>
                <a:t>DEVELOP</a:t>
              </a:r>
              <a:endParaRPr lang="en-US" sz="3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82600" y="1016000"/>
              <a:ext cx="309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1400" y="1016000"/>
              <a:ext cx="121920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594600" y="742435"/>
            <a:ext cx="4114800" cy="1670565"/>
            <a:chOff x="7594600" y="742435"/>
            <a:chExt cx="4114800" cy="1670565"/>
          </a:xfrm>
        </p:grpSpPr>
        <p:sp>
          <p:nvSpPr>
            <p:cNvPr id="21" name="TextBox 20"/>
            <p:cNvSpPr txBox="1"/>
            <p:nvPr/>
          </p:nvSpPr>
          <p:spPr>
            <a:xfrm>
              <a:off x="9313616" y="742435"/>
              <a:ext cx="1316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GROW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8610600" y="1384300"/>
              <a:ext cx="3098800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594600" y="1384300"/>
              <a:ext cx="1006090" cy="102870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7086600" y="4857571"/>
            <a:ext cx="4201186" cy="612100"/>
            <a:chOff x="7086600" y="4857571"/>
            <a:chExt cx="4201186" cy="612100"/>
          </a:xfrm>
        </p:grpSpPr>
        <p:sp>
          <p:nvSpPr>
            <p:cNvPr id="27" name="TextBox 26"/>
            <p:cNvSpPr txBox="1"/>
            <p:nvPr/>
          </p:nvSpPr>
          <p:spPr>
            <a:xfrm>
              <a:off x="9313616" y="4857571"/>
              <a:ext cx="11302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9933"/>
                  </a:solidFill>
                </a:rPr>
                <a:t>EARN</a:t>
              </a:r>
              <a:endParaRPr lang="en-US" sz="3200" b="1" dirty="0">
                <a:solidFill>
                  <a:srgbClr val="FF9933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188986" y="5469671"/>
              <a:ext cx="3098800" cy="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4868001"/>
              <a:ext cx="1102386" cy="601670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5000" y="1187390"/>
            <a:ext cx="281307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Backend Services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Realtime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Database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Authentication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Hosting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 Messaging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Remote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App Quality Services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Lab for Android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Crash Reporting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13616" y="1537018"/>
            <a:ext cx="21852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15C05"/>
                </a:solidFill>
              </a:rPr>
              <a:t>Acquisition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Links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Invites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AdWords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D15C05"/>
                </a:solidFill>
              </a:rPr>
              <a:t>Re-Engagement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Notifications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 Indexing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13616" y="5592947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33"/>
                </a:solidFill>
              </a:rPr>
              <a:t>In-app Ads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AdMob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0" y="2730500"/>
            <a:ext cx="806450" cy="80645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68080" y="3569308"/>
            <a:ext cx="130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05F60"/>
                </a:solidFill>
              </a:rPr>
              <a:t>Analytics</a:t>
            </a:r>
            <a:endParaRPr lang="en-US" sz="2400" dirty="0">
              <a:solidFill>
                <a:srgbClr val="605F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7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30400" y="2392759"/>
            <a:ext cx="1146314" cy="1925241"/>
            <a:chOff x="5003800" y="1808559"/>
            <a:chExt cx="2184400" cy="3668712"/>
          </a:xfrm>
        </p:grpSpPr>
        <p:sp>
          <p:nvSpPr>
            <p:cNvPr id="5" name="Rounded Rectangle 4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23336" y="2392758"/>
            <a:ext cx="1146314" cy="1925241"/>
            <a:chOff x="5003800" y="1808559"/>
            <a:chExt cx="2184400" cy="3668712"/>
          </a:xfrm>
        </p:grpSpPr>
        <p:sp>
          <p:nvSpPr>
            <p:cNvPr id="10" name="Rounded Rectangle 9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16272" y="2392757"/>
            <a:ext cx="1146314" cy="1925241"/>
            <a:chOff x="5003800" y="1808559"/>
            <a:chExt cx="2184400" cy="3668712"/>
          </a:xfrm>
        </p:grpSpPr>
        <p:sp>
          <p:nvSpPr>
            <p:cNvPr id="14" name="Rounded Rectangle 13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07299" y="2392757"/>
            <a:ext cx="1146314" cy="1925241"/>
            <a:chOff x="5003800" y="1808559"/>
            <a:chExt cx="2184400" cy="3668712"/>
          </a:xfrm>
        </p:grpSpPr>
        <p:sp>
          <p:nvSpPr>
            <p:cNvPr id="18" name="Rounded Rectangle 17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98326" y="2392756"/>
            <a:ext cx="1146314" cy="1925241"/>
            <a:chOff x="5003800" y="1808559"/>
            <a:chExt cx="2184400" cy="3668712"/>
          </a:xfrm>
        </p:grpSpPr>
        <p:sp>
          <p:nvSpPr>
            <p:cNvPr id="22" name="Rounded Rectangle 21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89353" y="2392756"/>
            <a:ext cx="1146314" cy="1925241"/>
            <a:chOff x="5003800" y="1808559"/>
            <a:chExt cx="2184400" cy="3668712"/>
          </a:xfrm>
        </p:grpSpPr>
        <p:sp>
          <p:nvSpPr>
            <p:cNvPr id="26" name="Rounded Rectangle 25"/>
            <p:cNvSpPr/>
            <p:nvPr/>
          </p:nvSpPr>
          <p:spPr>
            <a:xfrm>
              <a:off x="5003800" y="1808559"/>
              <a:ext cx="2184400" cy="3668712"/>
            </a:xfrm>
            <a:prstGeom prst="roundRect">
              <a:avLst>
                <a:gd name="adj" fmla="val 73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83200" y="2044700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88599" y="2371725"/>
              <a:ext cx="161329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680380" y="311150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68894" y="2896055"/>
            <a:ext cx="8526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@()$*!)@JHO(@)$#(!I_)@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1123</Words>
  <Application>Microsoft Macintosh PowerPoint</Application>
  <PresentationFormat>Custom</PresentationFormat>
  <Paragraphs>412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Calibri</vt:lpstr>
      <vt:lpstr>Open Sans</vt:lpstr>
      <vt:lpstr>Roboto Mono</vt:lpstr>
      <vt:lpstr>Open Sans Semibold</vt:lpstr>
      <vt:lpstr>Office Theme</vt:lpstr>
      <vt:lpstr>Introduction to </vt:lpstr>
      <vt:lpstr>#GeekAlert</vt:lpstr>
      <vt:lpstr>#teamFirebase</vt:lpstr>
      <vt:lpstr>To develop a mobile application</vt:lpstr>
      <vt:lpstr>To develop a mobile application</vt:lpstr>
      <vt:lpstr>To develop a mobile application</vt:lpstr>
      <vt:lpstr>To develop a mobile application</vt:lpstr>
      <vt:lpstr>To develop a mobile application</vt:lpstr>
      <vt:lpstr>PowerPoint Presentation</vt:lpstr>
      <vt:lpstr>PowerPoint Presentation</vt:lpstr>
      <vt:lpstr>To develop a mobile application</vt:lpstr>
      <vt:lpstr>To develop a mobile application</vt:lpstr>
      <vt:lpstr>To develop a mobile application</vt:lpstr>
      <vt:lpstr>To develop a mobile application</vt:lpstr>
      <vt:lpstr>To develop a mobile application</vt:lpstr>
      <vt:lpstr>With Firebase</vt:lpstr>
      <vt:lpstr>PowerPoint Presentation</vt:lpstr>
      <vt:lpstr>Here comes the new </vt:lpstr>
      <vt:lpstr>PowerPoint Presentation</vt:lpstr>
      <vt:lpstr>PowerPoint Presentation</vt:lpstr>
      <vt:lpstr>PowerPoint Presentation</vt:lpstr>
      <vt:lpstr>PowerPoint Presentation</vt:lpstr>
      <vt:lpstr>Easy to read documentation</vt:lpstr>
      <vt:lpstr>Firebase: Get Started</vt:lpstr>
      <vt:lpstr>Firebase</vt:lpstr>
      <vt:lpstr>Authentication</vt:lpstr>
      <vt:lpstr>Authentication</vt:lpstr>
      <vt:lpstr>Creating User</vt:lpstr>
      <vt:lpstr>Logging In</vt:lpstr>
      <vt:lpstr>Sign Out</vt:lpstr>
      <vt:lpstr>Facebook Login</vt:lpstr>
      <vt:lpstr>Facebook Login</vt:lpstr>
      <vt:lpstr>Realtime Database</vt:lpstr>
      <vt:lpstr>Realtime Database</vt:lpstr>
      <vt:lpstr>Realtime Database</vt:lpstr>
      <vt:lpstr>Realtime Database</vt:lpstr>
      <vt:lpstr>Storage</vt:lpstr>
      <vt:lpstr>Storage</vt:lpstr>
      <vt:lpstr>Uploading a file</vt:lpstr>
      <vt:lpstr>Downloading a file</vt:lpstr>
      <vt:lpstr>Hosting</vt:lpstr>
      <vt:lpstr>Hosting</vt:lpstr>
      <vt:lpstr>Hosting</vt:lpstr>
      <vt:lpstr>Remote Config</vt:lpstr>
      <vt:lpstr>Remote Config</vt:lpstr>
      <vt:lpstr>PowerPoint Presentation</vt:lpstr>
      <vt:lpstr>Cloud Messaging</vt:lpstr>
      <vt:lpstr>PowerPoint Presentation</vt:lpstr>
      <vt:lpstr>PowerPoint Presentation</vt:lpstr>
      <vt:lpstr>Crash Reporting</vt:lpstr>
      <vt:lpstr>Crash Reporting</vt:lpstr>
      <vt:lpstr>PowerPoint Presentation</vt:lpstr>
      <vt:lpstr>Test Lab</vt:lpstr>
      <vt:lpstr>Test Lab</vt:lpstr>
      <vt:lpstr>PowerPoint Presentation</vt:lpstr>
      <vt:lpstr>PowerPoint Presentation</vt:lpstr>
      <vt:lpstr>PowerPoint Presentation</vt:lpstr>
      <vt:lpstr>PowerPoint Presentation</vt:lpstr>
      <vt:lpstr>Dynamic Links</vt:lpstr>
      <vt:lpstr>PowerPoint Presentation</vt:lpstr>
      <vt:lpstr>PowerPoint Presentation</vt:lpstr>
      <vt:lpstr>Invites</vt:lpstr>
      <vt:lpstr>Invites</vt:lpstr>
      <vt:lpstr>Invites</vt:lpstr>
      <vt:lpstr>Invites</vt:lpstr>
      <vt:lpstr>App Indexing</vt:lpstr>
      <vt:lpstr>App Indexing</vt:lpstr>
      <vt:lpstr>AdMob by Google</vt:lpstr>
      <vt:lpstr>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Pricing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Sittiphol Phanvilai</dc:creator>
  <cp:lastModifiedBy>Guest</cp:lastModifiedBy>
  <cp:revision>258</cp:revision>
  <dcterms:created xsi:type="dcterms:W3CDTF">2016-06-23T09:31:26Z</dcterms:created>
  <dcterms:modified xsi:type="dcterms:W3CDTF">2016-06-24T20:11:42Z</dcterms:modified>
</cp:coreProperties>
</file>